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84" r:id="rId5"/>
    <p:sldId id="285" r:id="rId6"/>
    <p:sldId id="292" r:id="rId7"/>
    <p:sldId id="288" r:id="rId8"/>
    <p:sldId id="290" r:id="rId9"/>
    <p:sldId id="287" r:id="rId10"/>
    <p:sldId id="268" r:id="rId11"/>
    <p:sldId id="291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86827" autoAdjust="0"/>
  </p:normalViewPr>
  <p:slideViewPr>
    <p:cSldViewPr snapToGrid="0">
      <p:cViewPr varScale="1">
        <p:scale>
          <a:sx n="62" d="100"/>
          <a:sy n="62" d="100"/>
        </p:scale>
        <p:origin x="11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7C64-D3FD-4E43-8EB0-BF21AA66C4B9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12D4B-148B-4FF3-9DC5-521C1C664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08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审慎使用模式：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代码可读性差，需求理解浅，变化没有显现，非系统关键依赖点，项目无复用价值或将要发布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8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思维方式：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底层思维：向下，如何把握机器底层从微观理解对象构造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语言转换，编译转换，内存模型，运行时机制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抽象思维：向上，如何将周围的世界抽象为程序代码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面向对象，组件封装，设计模式，架构模式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1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设计原则：</a:t>
            </a:r>
          </a:p>
          <a:p>
            <a:r>
              <a:rPr lang="en-US" altLang="zh-CN" dirty="0"/>
              <a:t>Single Responsibility Principle</a:t>
            </a:r>
            <a:r>
              <a:rPr lang="zh-CN" altLang="en-US" dirty="0"/>
              <a:t>：单一职责原则 </a:t>
            </a:r>
            <a:endParaRPr lang="en-US" altLang="zh-CN" dirty="0"/>
          </a:p>
          <a:p>
            <a:r>
              <a:rPr lang="en-US" altLang="zh-CN" dirty="0"/>
              <a:t>Open Closed Principle</a:t>
            </a:r>
            <a:r>
              <a:rPr lang="zh-CN" altLang="en-US" dirty="0"/>
              <a:t>：开闭原则 </a:t>
            </a:r>
            <a:endParaRPr lang="en-US" altLang="zh-CN" dirty="0"/>
          </a:p>
          <a:p>
            <a:r>
              <a:rPr lang="en-US" altLang="zh-CN" dirty="0" err="1"/>
              <a:t>Liskov</a:t>
            </a:r>
            <a:r>
              <a:rPr lang="en-US" altLang="zh-CN" dirty="0"/>
              <a:t> Substitution Principle</a:t>
            </a:r>
            <a:r>
              <a:rPr lang="zh-CN" altLang="en-US" dirty="0"/>
              <a:t>：里氏替换原则 </a:t>
            </a:r>
            <a:endParaRPr lang="en-US" altLang="zh-CN" dirty="0"/>
          </a:p>
          <a:p>
            <a:r>
              <a:rPr lang="en-US" altLang="zh-CN" dirty="0"/>
              <a:t>Interface Segregation Principle</a:t>
            </a:r>
            <a:r>
              <a:rPr lang="zh-CN" altLang="en-US" dirty="0"/>
              <a:t>：接口隔离原则 </a:t>
            </a:r>
            <a:endParaRPr lang="en-US" altLang="zh-CN" dirty="0"/>
          </a:p>
          <a:p>
            <a:r>
              <a:rPr lang="en-US" altLang="zh-CN" dirty="0"/>
              <a:t>Dependence Inversion Principle</a:t>
            </a:r>
            <a:r>
              <a:rPr lang="zh-CN" altLang="en-US" dirty="0"/>
              <a:t>：依赖倒置原则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对象组合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类继承，封装变化点，针对接口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针对实现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0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重构技法：迭代设计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动态，早绑定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晚绑定，继承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组合，编译时依赖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运行时依赖，紧耦合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松耦合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3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模式分类：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创建型，结构型，行为型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封装变化角度：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组件协作，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Method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单一职责，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Bridge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对象创建，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 Method, Abstract Factory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Prototype, Builder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对象性能，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Flyweight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接口隔离，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Facade, Proxy, Mediator,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Memento, State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数据结构，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Composite, Iterator, Chain of Responsibility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Command, Visitor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领域问题，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Strategy+Factory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4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7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对象模型：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 { B* pb; //... };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83D1-D221-40E5-9E58-AAEE22C68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50581-029C-49BB-8888-73D45955C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02AAB-B99A-4E54-AA06-3AD0891D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53766-E02F-4B0E-8651-D1D0B5B4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BFE9E-728F-41C0-B127-8095A2E8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7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3B833-7405-49AC-A27C-2DB8860D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6F4C7-16D9-48FF-893B-460F8FA33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9147D5-727A-40A5-89F8-04AE51000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7F158-05AF-43AC-9305-17325ACD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B990CE-C9F6-4D1A-8522-124B1E99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352321-DCDE-434E-BE51-A8BA85B2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6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C7B3D-9760-4147-BF09-CFCE07D6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5B0F0A-1234-4758-97E5-09A90F84C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94F97-7A96-4D54-9FBE-782AA963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8E7D2-FFE9-4DCA-8D9A-9DAD2B4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047949-1C3E-447B-ACAA-9002B9C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1EC13-6D72-4D7E-B14D-6B1D8668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40F47-2991-4C09-AE0C-63367332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3B7736-D660-44BB-9B63-B896AE96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9E95C-FE65-4696-B639-E61BAA91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AB70B-440D-48A1-A314-4D1224F2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7C5FD-463B-4895-8086-71DCE481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2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F5B699-FE94-4AA2-A416-E994D2260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907D3-6B1D-41CD-8746-D249EDD54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61BB0-FE07-466C-A17D-033F07C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4299-991A-49D9-B306-0D65CEC1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ABB2-B4EA-40BC-811A-8034CB6A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1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684-2436-45B0-8B56-FC367FA7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A25B1-942B-4779-80F6-4B21AED0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DD878-8ED1-43F2-8B7A-96D94E12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5BC9-720D-451D-B308-3D293181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7E53F-3D66-4C2C-B7A5-3060C65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9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6FF9F-72F1-4B8C-B219-42670190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9BB91-5D82-48BE-8F8C-87EADF9C9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B5CBD-B4BC-46B3-A85D-FA4CE331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E1D87-6F91-496B-900B-1EFF5486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9787-DE80-4B1E-A62E-4C98841E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FB15-1322-4F26-9CE9-9354980A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2CA28-3CDE-4C18-8C2A-842D31EF3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8F109-AA96-4E47-85AD-85E088B56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8D91A1-2DD5-4023-B700-9E9C5F17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44A27B-DBE8-42FF-BB72-954D168D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C2BB8-3BFE-49DF-AD89-59E507B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B3FD-97ED-4BB9-8F5E-CF34D46B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2B9F0-E284-47E1-9294-0E85A0A0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1D8628-BD5A-4834-9BAD-F7F18179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1847C-6AF2-4229-8942-3FD311066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DBEF1D-1C9D-412D-8EB8-E37CD316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A3B2A-2BC4-4140-A139-912259BB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4CBA78-A90D-43BE-8C9B-CACC266D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AB256A-8D36-4C6F-A7E6-C238663D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79538" y="6417089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7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5999-5B4C-4F61-A4E0-F661ECEA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EEE6FF-F44B-47A5-932F-2909D12C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17FCE7-3CF6-45ED-946D-F923059E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C49F3-54CF-4905-BFD4-9E3D7EA6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F2147C-8FF8-4836-A743-24688FB9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5D0378-9575-4013-BAAF-1224554F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0CF72-4357-42E0-AA2E-DA133FF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5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19039B-3390-43DF-BEDE-5264730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A941-F4F7-492A-B4B9-FD9CB660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280C4-E751-4473-A9E6-CF4199F88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7FCC-64BD-4951-AF5D-79ABDFF88F25}" type="datetimeFigureOut">
              <a:rPr lang="zh-CN" altLang="en-US" smtClean="0"/>
              <a:t>2020-11-1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7E2D4-CB64-4B27-9D3A-55BC55AA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35D7E-957E-4972-9AD0-B00E2617B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355131" y="1182258"/>
            <a:ext cx="1473868" cy="14738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45277" y="1504216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1960464" y="2914575"/>
            <a:ext cx="87589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Design</a:t>
            </a:r>
            <a:r>
              <a:rPr kumimoji="0" lang="en-US" altLang="zh-CN" sz="4800" b="1" i="0" u="none" strike="noStrike" kern="0" cap="none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 Pattern Sharing</a:t>
            </a:r>
            <a:endParaRPr kumimoji="0" lang="zh-CN" altLang="en-US" sz="4800" b="1" i="0" u="none" strike="noStrike" kern="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sym typeface="微软雅黑" pitchFamily="34" charset="-122"/>
            </a:endParaRPr>
          </a:p>
        </p:txBody>
      </p:sp>
      <p:cxnSp>
        <p:nvCxnSpPr>
          <p:cNvPr id="99" name="直接连接符 98"/>
          <p:cNvCxnSpPr>
            <a:cxnSpLocks/>
          </p:cNvCxnSpPr>
          <p:nvPr/>
        </p:nvCxnSpPr>
        <p:spPr>
          <a:xfrm>
            <a:off x="2893169" y="3810898"/>
            <a:ext cx="6900188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3029816" y="4544647"/>
            <a:ext cx="6101656" cy="4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Tian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CN" sz="24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Jihui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   Time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2020.11.03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73289" y="5399702"/>
            <a:ext cx="571870" cy="574400"/>
            <a:chOff x="9096726" y="250316"/>
            <a:chExt cx="626458" cy="629230"/>
          </a:xfrm>
        </p:grpSpPr>
        <p:sp>
          <p:nvSpPr>
            <p:cNvPr id="10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5"/>
              <a:chOff x="4638" y="-33"/>
              <a:chExt cx="667" cy="1069"/>
            </a:xfrm>
            <a:solidFill>
              <a:sysClr val="window" lastClr="FFFFFF"/>
            </a:solidFill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7646843" y="5403852"/>
            <a:ext cx="571870" cy="574400"/>
            <a:chOff x="10596810" y="-683024"/>
            <a:chExt cx="626458" cy="629230"/>
          </a:xfrm>
        </p:grpSpPr>
        <p:sp>
          <p:nvSpPr>
            <p:cNvPr id="109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auto">
            <a:xfrm rot="19469485">
              <a:off x="10713085" y="-577124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781517" y="5418335"/>
            <a:ext cx="571870" cy="574400"/>
            <a:chOff x="10596810" y="1655498"/>
            <a:chExt cx="626458" cy="629230"/>
          </a:xfrm>
        </p:grpSpPr>
        <p:sp>
          <p:nvSpPr>
            <p:cNvPr id="115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206"/>
            <p:cNvSpPr>
              <a:spLocks noChangeAspect="1" noEditPoints="1"/>
            </p:cNvSpPr>
            <p:nvPr/>
          </p:nvSpPr>
          <p:spPr bwMode="auto">
            <a:xfrm>
              <a:off x="10795680" y="1793062"/>
              <a:ext cx="263864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2648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 With Caution</a:t>
            </a:r>
            <a:endParaRPr lang="zh-CN" altLang="en-US" sz="3600" dirty="0"/>
          </a:p>
        </p:txBody>
      </p:sp>
      <p:sp>
        <p:nvSpPr>
          <p:cNvPr id="61" name="内容占位符 60">
            <a:extLst>
              <a:ext uri="{FF2B5EF4-FFF2-40B4-BE49-F238E27FC236}">
                <a16:creationId xmlns:a16="http://schemas.microsoft.com/office/drawing/2014/main" id="{0AD9BE5C-97EC-4929-B5EF-49E98378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When: </a:t>
            </a:r>
          </a:p>
          <a:p>
            <a:r>
              <a:rPr lang="en-US" altLang="zh-CN" sz="2400" dirty="0"/>
              <a:t>the code is poorly readable</a:t>
            </a:r>
          </a:p>
          <a:p>
            <a:r>
              <a:rPr lang="en-US" altLang="zh-CN" sz="2400" dirty="0"/>
              <a:t>the requirements are shallow</a:t>
            </a:r>
          </a:p>
          <a:p>
            <a:r>
              <a:rPr lang="en-US" altLang="zh-CN" sz="2400" dirty="0"/>
              <a:t>the changes have not appeared</a:t>
            </a:r>
          </a:p>
          <a:p>
            <a:r>
              <a:rPr lang="en-US" altLang="zh-CN" sz="2400" dirty="0"/>
              <a:t>the system is not a key dependency</a:t>
            </a:r>
          </a:p>
          <a:p>
            <a:r>
              <a:rPr lang="en-US" altLang="zh-CN" sz="2400" dirty="0"/>
              <a:t>the project has no reuse value or will be released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2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E2EED3E-E55F-4627-9AE4-7AC5D2F6A7B3}"/>
              </a:ext>
            </a:extLst>
          </p:cNvPr>
          <p:cNvSpPr txBox="1"/>
          <p:nvPr/>
        </p:nvSpPr>
        <p:spPr>
          <a:xfrm>
            <a:off x="3726791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5C5ED4-8C6B-40D3-BEEF-BB06D2FAA35D}"/>
              </a:ext>
            </a:extLst>
          </p:cNvPr>
          <p:cNvSpPr txBox="1"/>
          <p:nvPr/>
        </p:nvSpPr>
        <p:spPr>
          <a:xfrm>
            <a:off x="3793463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2610DE-A5EA-42FF-AECD-602552F2798E}"/>
              </a:ext>
            </a:extLst>
          </p:cNvPr>
          <p:cNvSpPr txBox="1"/>
          <p:nvPr/>
        </p:nvSpPr>
        <p:spPr>
          <a:xfrm>
            <a:off x="3872046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F7CBC95-F675-4127-BA32-36D7C214879C}"/>
              </a:ext>
            </a:extLst>
          </p:cNvPr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E15EC7-AF0C-4A32-B951-86C3BDE18363}"/>
              </a:ext>
            </a:extLst>
          </p:cNvPr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6B7684-CA08-4BAF-8BCE-5BFB70485DA3}"/>
              </a:ext>
            </a:extLst>
          </p:cNvPr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F33B89B-4C1D-4483-B725-7783769161B7}"/>
              </a:ext>
            </a:extLst>
          </p:cNvPr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91E85C0-AEE9-4FDF-85CF-CD4BE41AD836}"/>
              </a:ext>
            </a:extLst>
          </p:cNvPr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D1ADBA0-3474-4FD2-A3B6-C342CAD19DB2}"/>
              </a:ext>
            </a:extLst>
          </p:cNvPr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EA8055A-9E2E-40C7-BC82-4255224E241D}"/>
              </a:ext>
            </a:extLst>
          </p:cNvPr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2ED5B4-4B6D-43C7-A7D6-47E71D2D5BE9}"/>
              </a:ext>
            </a:extLst>
          </p:cNvPr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486F86-F8E9-4059-BC5A-7E9ACADFB02C}"/>
              </a:ext>
            </a:extLst>
          </p:cNvPr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9818E4-0549-46AD-B940-E1271B32888E}"/>
              </a:ext>
            </a:extLst>
          </p:cNvPr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36D206-4ABB-4BDA-9D60-2CACDE641FCA}"/>
              </a:ext>
            </a:extLst>
          </p:cNvPr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A0BB1C3-543E-4D54-BBB2-40BC6AE2EF0A}"/>
              </a:ext>
            </a:extLst>
          </p:cNvPr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03AD539-90C6-46C3-BD89-1D5FD101CAFF}"/>
              </a:ext>
            </a:extLst>
          </p:cNvPr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D4819B6-5CAD-4D95-8EC5-D036FE3E341C}"/>
              </a:ext>
            </a:extLst>
          </p:cNvPr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14F230F-0EB4-47FA-A34E-EF693DFEC595}"/>
              </a:ext>
            </a:extLst>
          </p:cNvPr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6DA3BDC-A4D8-4721-8B09-C6475DDCE933}"/>
              </a:ext>
            </a:extLst>
          </p:cNvPr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596F6E2-E6A1-42BF-BF2E-E3EB65885EFB}"/>
              </a:ext>
            </a:extLst>
          </p:cNvPr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664CDC9-D4FA-4DD0-B4B8-9ADB1F74FF20}"/>
              </a:ext>
            </a:extLst>
          </p:cNvPr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1051E9B-59D7-4B33-B4B0-9D1EC42AF0F9}"/>
              </a:ext>
            </a:extLst>
          </p:cNvPr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DB270B2-E69E-450C-ADD9-52E2EFCC80DC}"/>
              </a:ext>
            </a:extLst>
          </p:cNvPr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1B8695F-F9C8-4DF1-B354-4D93B4E8D5D1}"/>
              </a:ext>
            </a:extLst>
          </p:cNvPr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3FB7307-8EEB-491B-A4DE-A7935B3DB8AB}"/>
              </a:ext>
            </a:extLst>
          </p:cNvPr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8616FE9-DF05-4BE0-939C-7F17823686C0}"/>
              </a:ext>
            </a:extLst>
          </p:cNvPr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2D69DC7-18C7-499B-A318-464B535F35FB}"/>
              </a:ext>
            </a:extLst>
          </p:cNvPr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C6E6E44-2DB0-42FD-B0C6-D8D5BB6BC218}"/>
              </a:ext>
            </a:extLst>
          </p:cNvPr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E4E9779-59F9-46A9-B23C-B1C4589EBE3E}"/>
              </a:ext>
            </a:extLst>
          </p:cNvPr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7263026-7445-4B32-9CDD-DB0274B8C58A}"/>
              </a:ext>
            </a:extLst>
          </p:cNvPr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2D376AF-DCEF-4F85-8FC7-3EFF12C549FD}"/>
              </a:ext>
            </a:extLst>
          </p:cNvPr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F553802-5BA3-4485-B563-DBD2ACB0529B}"/>
              </a:ext>
            </a:extLst>
          </p:cNvPr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EFE3CAD-C761-4365-AC6E-E83FAC350693}"/>
              </a:ext>
            </a:extLst>
          </p:cNvPr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724F1E-9505-4F1E-9666-4FF16C37E796}"/>
              </a:ext>
            </a:extLst>
          </p:cNvPr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100FF11-C64F-4A38-97DB-82933565D5CF}"/>
              </a:ext>
            </a:extLst>
          </p:cNvPr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449E7DC-9BC5-4390-9C92-5944398C699C}"/>
              </a:ext>
            </a:extLst>
          </p:cNvPr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5EDFA3E-A82E-4884-AF00-38489380BB0D}"/>
              </a:ext>
            </a:extLst>
          </p:cNvPr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6639D07-B36E-4334-B036-1E896DFEBA44}"/>
              </a:ext>
            </a:extLst>
          </p:cNvPr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4EE4BAF-3305-4AB7-90D5-8D1789F7EEB4}"/>
              </a:ext>
            </a:extLst>
          </p:cNvPr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8E562A6-F521-467E-9DDD-4A7570221FCB}"/>
              </a:ext>
            </a:extLst>
          </p:cNvPr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CAF4029-B344-491D-B854-D4C070C75E60}"/>
              </a:ext>
            </a:extLst>
          </p:cNvPr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>
            <a:extLst>
              <a:ext uri="{FF2B5EF4-FFF2-40B4-BE49-F238E27FC236}">
                <a16:creationId xmlns:a16="http://schemas.microsoft.com/office/drawing/2014/main" id="{4236C1F7-98E1-4564-AA0C-6F323B933B37}"/>
              </a:ext>
            </a:extLst>
          </p:cNvPr>
          <p:cNvSpPr txBox="1"/>
          <p:nvPr/>
        </p:nvSpPr>
        <p:spPr>
          <a:xfrm>
            <a:off x="3673715" y="2637414"/>
            <a:ext cx="484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4800" dirty="0">
                <a:cs typeface="+mn-ea"/>
                <a:sym typeface="+mn-lt"/>
              </a:rPr>
              <a:t>Any Question ?</a:t>
            </a:r>
            <a:endParaRPr lang="zh-CN" altLang="en-US" sz="4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30" dur="1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3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34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36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40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48" dur="1449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50" dur="1122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52" dur="14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54" dur="124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56" dur="13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58" dur="140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60" dur="11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62" dur="133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7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67" dur="1125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72" dur="1125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77" dur="1125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9" dur="7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1" dur="1125" fill="hold"/>
                                        <p:tgtEl>
                                          <p:spTgt spid="2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86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91" dur="1125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3" dur="7" fill="hold"/>
                                        <p:tgtEl>
                                          <p:spTgt spid="4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5" dur="1125" fill="hold"/>
                                        <p:tgtEl>
                                          <p:spTgt spid="4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75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100" dur="1313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2" dur="7" fill="hold"/>
                                        <p:tgtEl>
                                          <p:spTgt spid="2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4" dur="1313" fill="hold"/>
                                        <p:tgtEl>
                                          <p:spTgt spid="2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7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109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75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14" dur="1313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75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19" dur="1688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1" dur="7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3" dur="1688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28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0" dur="7" fill="hold"/>
                                        <p:tgtEl>
                                          <p:spTgt spid="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2" dur="1125" fill="hold"/>
                                        <p:tgtEl>
                                          <p:spTgt spid="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37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9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41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46" dur="1125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5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56" dur="1125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58" dur="7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60" dur="1125" fill="hold"/>
                                        <p:tgtEl>
                                          <p:spTgt spid="3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65" dur="1125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70" dur="1125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2" dur="7" fill="hold"/>
                                        <p:tgtEl>
                                          <p:spTgt spid="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4" dur="1125" fill="hold"/>
                                        <p:tgtEl>
                                          <p:spTgt spid="3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79" dur="112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84" dur="1125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89" dur="1125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94" dur="1125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6" dur="7" fill="hold"/>
                                        <p:tgtEl>
                                          <p:spTgt spid="3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8" dur="1125" fill="hold"/>
                                        <p:tgtEl>
                                          <p:spTgt spid="3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3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20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5" dur="7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7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375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12" dur="1688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4" dur="7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6" dur="1688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48" grpId="0" animBg="1"/>
      <p:bldP spid="48" grpId="1" animBg="1"/>
      <p:bldP spid="49" grpId="0"/>
      <p:bldP spid="4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D74CF4-E3AC-42DE-BE86-BA549A10CED8}"/>
              </a:ext>
            </a:extLst>
          </p:cNvPr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AED42A-6513-4C4A-B81B-E6471E6EA26D}"/>
              </a:ext>
            </a:extLst>
          </p:cNvPr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DF232E9-434A-45A1-AB46-0289A115B839}"/>
              </a:ext>
            </a:extLst>
          </p:cNvPr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35A74A-F37C-4D21-8349-130CB4CBC913}"/>
              </a:ext>
            </a:extLst>
          </p:cNvPr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88320D-E277-405D-8507-2DF9FAD28CBF}"/>
              </a:ext>
            </a:extLst>
          </p:cNvPr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C46F47-B150-4E64-BDBC-6FD5E2B6A4CD}"/>
              </a:ext>
            </a:extLst>
          </p:cNvPr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E9DDEB-D483-4F4B-A0D1-01695E3552F4}"/>
              </a:ext>
            </a:extLst>
          </p:cNvPr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9DE8E9-A93D-470C-9260-C6AC384E3AC9}"/>
              </a:ext>
            </a:extLst>
          </p:cNvPr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9EAC7-78C7-4183-BB9A-286766AD2B54}"/>
              </a:ext>
            </a:extLst>
          </p:cNvPr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D159BF-362F-4D77-9FF9-A3A270CF781A}"/>
              </a:ext>
            </a:extLst>
          </p:cNvPr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E4EC92-6F90-431C-8C98-6A63D4E1C6F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64C32B-FDF3-417B-9EFF-F02342164B9A}"/>
              </a:ext>
            </a:extLst>
          </p:cNvPr>
          <p:cNvCxnSpPr>
            <a:cxnSpLocks/>
            <a:endCxn id="5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33E55B-4B2C-4FE7-8F58-FB06E303BF01}"/>
              </a:ext>
            </a:extLst>
          </p:cNvPr>
          <p:cNvCxnSpPr>
            <a:cxnSpLocks/>
            <a:stCxn id="5" idx="1"/>
            <a:endCxn id="17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03D889-676F-4108-9C0D-F9F304363CAC}"/>
              </a:ext>
            </a:extLst>
          </p:cNvPr>
          <p:cNvCxnSpPr>
            <a:cxnSpLocks/>
            <a:stCxn id="17" idx="3"/>
            <a:endCxn id="7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B276F9F-C0F6-448B-BE00-DC1A0D52BC9C}"/>
              </a:ext>
            </a:extLst>
          </p:cNvPr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40E2A2B-5DE1-4F35-B4F3-8CC2072CE168}"/>
              </a:ext>
            </a:extLst>
          </p:cNvPr>
          <p:cNvCxnSpPr>
            <a:cxnSpLocks/>
            <a:stCxn id="7" idx="3"/>
            <a:endCxn id="20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59EE2E-F7EC-42BD-BAEB-9A4B496A70E2}"/>
              </a:ext>
            </a:extLst>
          </p:cNvPr>
          <p:cNvCxnSpPr>
            <a:cxnSpLocks/>
            <a:stCxn id="9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CFC26F0-037C-4FB8-A92E-5A1A93CDE746}"/>
              </a:ext>
            </a:extLst>
          </p:cNvPr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C07957-A3F9-4DD4-9961-C5803F87310A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82CE081-1DD0-4EB3-98F9-064323B33F9A}"/>
              </a:ext>
            </a:extLst>
          </p:cNvPr>
          <p:cNvCxnSpPr>
            <a:cxnSpLocks/>
            <a:stCxn id="8" idx="7"/>
            <a:endCxn id="23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8A57201-9A09-4A02-9AEB-9B8CA12AE11A}"/>
              </a:ext>
            </a:extLst>
          </p:cNvPr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BF0C59-05B0-4230-ACE6-599858A98603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07106E-D188-40B1-9689-165732D48FD0}"/>
              </a:ext>
            </a:extLst>
          </p:cNvPr>
          <p:cNvCxnSpPr>
            <a:cxnSpLocks/>
            <a:stCxn id="11" idx="5"/>
            <a:endCxn id="26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338EAF3-44B9-4418-81D0-EB834AF6C030}"/>
              </a:ext>
            </a:extLst>
          </p:cNvPr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54C545-A64C-4CC8-9A28-6859D61ACDB2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EABF20C-10A9-47FB-9659-BE8F84CD0410}"/>
              </a:ext>
            </a:extLst>
          </p:cNvPr>
          <p:cNvCxnSpPr>
            <a:cxnSpLocks/>
            <a:stCxn id="12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E680195-068D-4E06-990A-C051533EF43A}"/>
              </a:ext>
            </a:extLst>
          </p:cNvPr>
          <p:cNvSpPr txBox="1"/>
          <p:nvPr/>
        </p:nvSpPr>
        <p:spPr>
          <a:xfrm>
            <a:off x="1938022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56821F-81B2-43F3-9CDC-A7A18D31E619}"/>
              </a:ext>
            </a:extLst>
          </p:cNvPr>
          <p:cNvSpPr txBox="1"/>
          <p:nvPr/>
        </p:nvSpPr>
        <p:spPr>
          <a:xfrm>
            <a:off x="5400313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37A14-1A0A-4F07-988A-F54A75F6FE93}"/>
              </a:ext>
            </a:extLst>
          </p:cNvPr>
          <p:cNvSpPr txBox="1"/>
          <p:nvPr/>
        </p:nvSpPr>
        <p:spPr>
          <a:xfrm>
            <a:off x="9591611" y="333083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1E1448-0C19-4E37-BF50-E8116C232D50}"/>
              </a:ext>
            </a:extLst>
          </p:cNvPr>
          <p:cNvSpPr/>
          <p:nvPr/>
        </p:nvSpPr>
        <p:spPr>
          <a:xfrm>
            <a:off x="1430707" y="2603635"/>
            <a:ext cx="2776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Concept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0E2C157-FD7A-4024-A1FE-8D4B8569E2C3}"/>
              </a:ext>
            </a:extLst>
          </p:cNvPr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16ACEBF-613E-4007-8E43-B91B35D82263}"/>
              </a:ext>
            </a:extLst>
          </p:cNvPr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0BD31-D617-405F-AE20-B280B28769AE}"/>
              </a:ext>
            </a:extLst>
          </p:cNvPr>
          <p:cNvSpPr/>
          <p:nvPr/>
        </p:nvSpPr>
        <p:spPr>
          <a:xfrm>
            <a:off x="8787305" y="2604963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Discussion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38C31E7-FFC2-4B26-AA0E-EFCF4B60FE44}"/>
              </a:ext>
            </a:extLst>
          </p:cNvPr>
          <p:cNvSpPr/>
          <p:nvPr/>
        </p:nvSpPr>
        <p:spPr>
          <a:xfrm>
            <a:off x="4720167" y="2603635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User Case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1A970F42-26B7-4BC5-87A4-2515471B713C}"/>
              </a:ext>
            </a:extLst>
          </p:cNvPr>
          <p:cNvSpPr txBox="1"/>
          <p:nvPr/>
        </p:nvSpPr>
        <p:spPr>
          <a:xfrm>
            <a:off x="3839860" y="651846"/>
            <a:ext cx="4502332" cy="9883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9211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2833AE-6197-4935-89F9-84969AC6BF5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4510C1-FFA9-45D0-AC6A-37E5CAE40A2D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标题 138">
            <a:extLst>
              <a:ext uri="{FF2B5EF4-FFF2-40B4-BE49-F238E27FC236}">
                <a16:creationId xmlns:a16="http://schemas.microsoft.com/office/drawing/2014/main" id="{3B49A294-4E02-4625-949E-845C78E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</a:t>
            </a:r>
            <a:r>
              <a:rPr lang="en-US" altLang="zh-CN" sz="3600" dirty="0"/>
              <a:t>Thinking Method</a:t>
            </a:r>
            <a:endParaRPr lang="zh-CN" altLang="en-US" sz="3600" dirty="0"/>
          </a:p>
        </p:txBody>
      </p:sp>
      <p:sp>
        <p:nvSpPr>
          <p:cNvPr id="140" name="文本占位符 139">
            <a:extLst>
              <a:ext uri="{FF2B5EF4-FFF2-40B4-BE49-F238E27FC236}">
                <a16:creationId xmlns:a16="http://schemas.microsoft.com/office/drawing/2014/main" id="{C2A67553-8E19-4CFB-9E18-5655C18B2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kern="0" dirty="0"/>
              <a:t>Bottom Thinking</a:t>
            </a:r>
            <a:endParaRPr lang="zh-CN" altLang="en-US" sz="2800" kern="0" dirty="0"/>
          </a:p>
        </p:txBody>
      </p:sp>
      <p:sp>
        <p:nvSpPr>
          <p:cNvPr id="141" name="内容占位符 140">
            <a:extLst>
              <a:ext uri="{FF2B5EF4-FFF2-40B4-BE49-F238E27FC236}">
                <a16:creationId xmlns:a16="http://schemas.microsoft.com/office/drawing/2014/main" id="{53824329-B906-480D-AA95-0AD8303E0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Language Conversion</a:t>
            </a:r>
          </a:p>
          <a:p>
            <a:r>
              <a:rPr lang="en-US" altLang="zh-CN" sz="2400" dirty="0"/>
              <a:t>Compiler Conversion</a:t>
            </a:r>
          </a:p>
          <a:p>
            <a:r>
              <a:rPr lang="en-US" altLang="zh-CN" sz="2400" dirty="0"/>
              <a:t>Memory Model</a:t>
            </a:r>
          </a:p>
          <a:p>
            <a:r>
              <a:rPr lang="en-US" altLang="zh-CN" sz="2400" dirty="0"/>
              <a:t>Runtime Mechanism</a:t>
            </a:r>
            <a:endParaRPr lang="zh-CN" altLang="en-US" sz="2400" dirty="0"/>
          </a:p>
        </p:txBody>
      </p:sp>
      <p:sp>
        <p:nvSpPr>
          <p:cNvPr id="142" name="文本占位符 141">
            <a:extLst>
              <a:ext uri="{FF2B5EF4-FFF2-40B4-BE49-F238E27FC236}">
                <a16:creationId xmlns:a16="http://schemas.microsoft.com/office/drawing/2014/main" id="{C1A43906-8D3E-4626-90E7-ADF321268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Abstract Thinking</a:t>
            </a:r>
            <a:endParaRPr lang="zh-CN" altLang="en-US" sz="2800" dirty="0"/>
          </a:p>
        </p:txBody>
      </p:sp>
      <p:sp>
        <p:nvSpPr>
          <p:cNvPr id="143" name="内容占位符 142">
            <a:extLst>
              <a:ext uri="{FF2B5EF4-FFF2-40B4-BE49-F238E27FC236}">
                <a16:creationId xmlns:a16="http://schemas.microsoft.com/office/drawing/2014/main" id="{AC6FF919-BE04-4D86-BC3F-870571FC35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Object Oriented</a:t>
            </a:r>
          </a:p>
          <a:p>
            <a:r>
              <a:rPr lang="en-US" altLang="zh-CN" sz="2400" dirty="0"/>
              <a:t>Component Encapsulation</a:t>
            </a:r>
          </a:p>
          <a:p>
            <a:r>
              <a:rPr lang="en-US" altLang="zh-CN" sz="2400" dirty="0"/>
              <a:t>Design Pattern</a:t>
            </a:r>
          </a:p>
          <a:p>
            <a:r>
              <a:rPr lang="en-US" altLang="zh-CN" sz="2400" dirty="0"/>
              <a:t>Architecture Pattern</a:t>
            </a:r>
            <a:endParaRPr lang="zh-CN" altLang="en-US" sz="2400" dirty="0"/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EFF9262C-8128-45FF-A48F-32FE0992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11" y="4679129"/>
            <a:ext cx="2660160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91A3F408-DA56-44AE-BEDC-CC6E729E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9" y="4732497"/>
            <a:ext cx="3195136" cy="1797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36CC70A7-8ED2-4C0C-A56F-77D4B2F44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05" y="4703572"/>
            <a:ext cx="3046397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1" name="箭头: 右 150">
            <a:extLst>
              <a:ext uri="{FF2B5EF4-FFF2-40B4-BE49-F238E27FC236}">
                <a16:creationId xmlns:a16="http://schemas.microsoft.com/office/drawing/2014/main" id="{C2C96992-525F-4192-87B0-57B0A732560A}"/>
              </a:ext>
            </a:extLst>
          </p:cNvPr>
          <p:cNvSpPr/>
          <p:nvPr/>
        </p:nvSpPr>
        <p:spPr>
          <a:xfrm>
            <a:off x="3974075" y="5519943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BA83609-863B-48A1-81A1-1C0ED054D95E}"/>
              </a:ext>
            </a:extLst>
          </p:cNvPr>
          <p:cNvSpPr/>
          <p:nvPr/>
        </p:nvSpPr>
        <p:spPr>
          <a:xfrm flipH="1">
            <a:off x="7502280" y="5495500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A520DDB-F4B8-4E11-9C9D-2EF1A42F6331}"/>
              </a:ext>
            </a:extLst>
          </p:cNvPr>
          <p:cNvSpPr txBox="1"/>
          <p:nvPr/>
        </p:nvSpPr>
        <p:spPr>
          <a:xfrm>
            <a:off x="3140765" y="6229131"/>
            <a:ext cx="245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Decompose</a:t>
            </a:r>
            <a:endParaRPr lang="zh-CN" altLang="en-US" sz="2400" b="1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6433DC0-BFED-40C6-9AC7-C6B8070BB2C3}"/>
              </a:ext>
            </a:extLst>
          </p:cNvPr>
          <p:cNvSpPr txBox="1"/>
          <p:nvPr/>
        </p:nvSpPr>
        <p:spPr>
          <a:xfrm>
            <a:off x="6927379" y="6189663"/>
            <a:ext cx="19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Abstract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36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Design </a:t>
            </a:r>
            <a:r>
              <a:rPr lang="en-US" altLang="zh-CN" sz="3600" kern="0" dirty="0"/>
              <a:t>Principles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579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dirty="0"/>
              <a:t>ingle Responsibility Principle</a:t>
            </a:r>
          </a:p>
          <a:p>
            <a:r>
              <a:rPr lang="en-US" altLang="zh-CN" sz="2400" b="1" dirty="0"/>
              <a:t>O</a:t>
            </a:r>
            <a:r>
              <a:rPr lang="en-US" altLang="zh-CN" sz="2400" dirty="0"/>
              <a:t>pen Closed Principle</a:t>
            </a:r>
          </a:p>
          <a:p>
            <a:r>
              <a:rPr lang="en-US" altLang="zh-CN" sz="2400" b="1" dirty="0" err="1"/>
              <a:t>L</a:t>
            </a:r>
            <a:r>
              <a:rPr lang="en-US" altLang="zh-CN" sz="2400" dirty="0" err="1"/>
              <a:t>iskov</a:t>
            </a:r>
            <a:r>
              <a:rPr lang="en-US" altLang="zh-CN" sz="2400" dirty="0"/>
              <a:t> Substitution Principle</a:t>
            </a:r>
          </a:p>
          <a:p>
            <a:r>
              <a:rPr lang="en-US" altLang="zh-CN" sz="2400" b="1" dirty="0"/>
              <a:t>I</a:t>
            </a:r>
            <a:r>
              <a:rPr lang="en-US" altLang="zh-CN" sz="2400" dirty="0"/>
              <a:t>nterface Segregation Principle</a:t>
            </a:r>
          </a:p>
          <a:p>
            <a:r>
              <a:rPr lang="en-US" altLang="zh-CN" sz="2400" b="1" dirty="0"/>
              <a:t>D</a:t>
            </a:r>
            <a:r>
              <a:rPr lang="en-US" altLang="zh-CN" sz="2400" dirty="0"/>
              <a:t>ependence Inversion Principle</a:t>
            </a:r>
          </a:p>
          <a:p>
            <a:r>
              <a:rPr lang="en-US" altLang="zh-CN" sz="2400" b="1" dirty="0"/>
              <a:t>Object Combination (Black Box) </a:t>
            </a:r>
            <a:r>
              <a:rPr lang="en-US" altLang="zh-CN" sz="2400" dirty="0"/>
              <a:t>VS Class Inheritance (White Box)</a:t>
            </a:r>
          </a:p>
          <a:p>
            <a:r>
              <a:rPr lang="en-US" altLang="zh-CN" sz="2400" b="1" dirty="0"/>
              <a:t>Target Interface </a:t>
            </a:r>
            <a:r>
              <a:rPr lang="en-US" altLang="zh-CN" sz="2400" dirty="0"/>
              <a:t>VS Target Implementation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83E1A4E-0EA7-4F56-A6B7-2FF38B248FBF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Encapsulate Change Points</a:t>
            </a:r>
          </a:p>
        </p:txBody>
      </p:sp>
    </p:spTree>
    <p:extLst>
      <p:ext uri="{BB962C8B-B14F-4D97-AF65-F5344CB8AC3E}">
        <p14:creationId xmlns:p14="http://schemas.microsoft.com/office/powerpoint/2010/main" val="2837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Refactoring Techniques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18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Static -&gt; Dynamic</a:t>
            </a:r>
          </a:p>
          <a:p>
            <a:r>
              <a:rPr lang="en-US" altLang="zh-CN" sz="2400" dirty="0"/>
              <a:t>Early binding -&gt; Late binding</a:t>
            </a:r>
          </a:p>
          <a:p>
            <a:r>
              <a:rPr lang="en-US" altLang="zh-CN" sz="2400" dirty="0"/>
              <a:t>Inheritance -&gt; Composition</a:t>
            </a:r>
          </a:p>
          <a:p>
            <a:r>
              <a:rPr lang="en-US" altLang="zh-CN" sz="2400" dirty="0"/>
              <a:t>Compile-time dependency -&gt; Runtime dependency</a:t>
            </a:r>
          </a:p>
          <a:p>
            <a:r>
              <a:rPr lang="en-US" altLang="zh-CN" sz="2400" dirty="0"/>
              <a:t>Tight coupling -&gt; Loose coupling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B91D58-81BA-4CC8-A5E4-AF7ED98DDDA4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Iterative Design</a:t>
            </a:r>
          </a:p>
        </p:txBody>
      </p:sp>
    </p:spTree>
    <p:extLst>
      <p:ext uri="{BB962C8B-B14F-4D97-AF65-F5344CB8AC3E}">
        <p14:creationId xmlns:p14="http://schemas.microsoft.com/office/powerpoint/2010/main" val="8183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4677609" cy="81366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   Design Pattern</a:t>
            </a:r>
            <a:endParaRPr lang="zh-CN" altLang="en-US" sz="3600" kern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58167-255B-497C-88E8-3DD8593E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659" y="1270860"/>
            <a:ext cx="8224730" cy="558714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Component collaboration: </a:t>
            </a:r>
          </a:p>
          <a:p>
            <a:pPr marL="0" indent="0">
              <a:buNone/>
            </a:pPr>
            <a:r>
              <a:rPr lang="en-US" altLang="zh-CN" sz="2400" dirty="0"/>
              <a:t>   Template Method, Strategy, Observer</a:t>
            </a:r>
          </a:p>
          <a:p>
            <a:r>
              <a:rPr lang="en-US" altLang="zh-CN" sz="2400" b="1" dirty="0"/>
              <a:t>Single responsibility: </a:t>
            </a:r>
            <a:r>
              <a:rPr lang="en-US" altLang="zh-CN" sz="2400" dirty="0"/>
              <a:t>Decorator, Bridge</a:t>
            </a:r>
          </a:p>
          <a:p>
            <a:r>
              <a:rPr lang="en-US" altLang="zh-CN" sz="2400" b="1" dirty="0"/>
              <a:t>Object creation: </a:t>
            </a:r>
          </a:p>
          <a:p>
            <a:pPr marL="0" indent="0">
              <a:buNone/>
            </a:pPr>
            <a:r>
              <a:rPr lang="en-US" altLang="zh-CN" sz="2400" dirty="0"/>
              <a:t>   Factory Method, Abstract Factory, Prototype, Builder</a:t>
            </a:r>
          </a:p>
          <a:p>
            <a:r>
              <a:rPr lang="en-US" altLang="zh-CN" sz="2400" b="1" dirty="0"/>
              <a:t>Object performance: </a:t>
            </a:r>
            <a:r>
              <a:rPr lang="en-US" altLang="zh-CN" sz="2400" dirty="0"/>
              <a:t>Singleton, Flyweight</a:t>
            </a:r>
          </a:p>
          <a:p>
            <a:r>
              <a:rPr lang="en-US" altLang="zh-CN" sz="2400" b="1" dirty="0"/>
              <a:t>Interface isolation: </a:t>
            </a:r>
            <a:r>
              <a:rPr lang="en-US" altLang="zh-CN" sz="2400" dirty="0"/>
              <a:t>Facade, Proxy, Mediator, Adapter</a:t>
            </a:r>
          </a:p>
          <a:p>
            <a:r>
              <a:rPr lang="en-US" altLang="zh-CN" sz="2400" b="1" dirty="0"/>
              <a:t>State changes: </a:t>
            </a:r>
            <a:r>
              <a:rPr lang="en-US" altLang="zh-CN" sz="2400" dirty="0"/>
              <a:t>Memento, State</a:t>
            </a:r>
          </a:p>
          <a:p>
            <a:r>
              <a:rPr lang="en-US" altLang="zh-CN" sz="2400" b="1" dirty="0"/>
              <a:t>Data structure: </a:t>
            </a:r>
          </a:p>
          <a:p>
            <a:pPr marL="0" indent="0">
              <a:buNone/>
            </a:pPr>
            <a:r>
              <a:rPr lang="en-US" altLang="zh-CN" sz="2400" dirty="0"/>
              <a:t>   Composite, Iterator, Chain of Responsibility</a:t>
            </a:r>
          </a:p>
          <a:p>
            <a:r>
              <a:rPr lang="en-US" altLang="zh-CN" sz="2400" b="1" dirty="0"/>
              <a:t>Behavior changes: </a:t>
            </a:r>
            <a:r>
              <a:rPr lang="en-US" altLang="zh-CN" sz="2400" dirty="0"/>
              <a:t>Command, Visitor</a:t>
            </a:r>
          </a:p>
          <a:p>
            <a:r>
              <a:rPr lang="en-US" altLang="zh-CN" sz="2400" b="1" dirty="0"/>
              <a:t>Domain issues: </a:t>
            </a:r>
            <a:r>
              <a:rPr lang="en-US" altLang="zh-CN" sz="2400" dirty="0"/>
              <a:t>Interpreter</a:t>
            </a:r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290870" cy="381158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Behavior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94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User Case: Strategy + Factory 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8A9B82-058F-461B-9001-EDA0D3AE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3" y="4169969"/>
            <a:ext cx="7712989" cy="255226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42D4D3-D58B-405B-B8EB-CEF8725E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9" y="1572871"/>
            <a:ext cx="4701876" cy="2921637"/>
          </a:xfrm>
        </p:spPr>
      </p:pic>
    </p:spTree>
    <p:extLst>
      <p:ext uri="{BB962C8B-B14F-4D97-AF65-F5344CB8AC3E}">
        <p14:creationId xmlns:p14="http://schemas.microsoft.com/office/powerpoint/2010/main" val="32846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User Case: Observer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A991E0-2BF2-4CE9-BCEF-0264F7FC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09" y="2072722"/>
            <a:ext cx="6752381" cy="3857143"/>
          </a:xfrm>
        </p:spPr>
      </p:pic>
    </p:spTree>
    <p:extLst>
      <p:ext uri="{BB962C8B-B14F-4D97-AF65-F5344CB8AC3E}">
        <p14:creationId xmlns:p14="http://schemas.microsoft.com/office/powerpoint/2010/main" val="787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Object model</a:t>
            </a:r>
            <a:endParaRPr lang="zh-CN" altLang="en-US" sz="36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30B5BA0-9CB4-4C5A-B916-E9D691640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731332"/>
              </p:ext>
            </p:extLst>
          </p:nvPr>
        </p:nvGraphicFramePr>
        <p:xfrm>
          <a:off x="838200" y="1825625"/>
          <a:ext cx="10515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91741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578739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23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: B{ </a:t>
                      </a:r>
                    </a:p>
                    <a:p>
                      <a:pPr marL="0" indent="0" algn="l">
                        <a:buNone/>
                      </a:pPr>
                      <a:endParaRPr lang="en-US" altLang="zh-CN" sz="2400" dirty="0"/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B </a:t>
                      </a:r>
                      <a:r>
                        <a:rPr lang="en-US" altLang="zh-CN" sz="2400" dirty="0" err="1"/>
                        <a:t>b</a:t>
                      </a:r>
                      <a:r>
                        <a:rPr lang="en-US" altLang="zh-CN" sz="2400" dirty="0"/>
                        <a:t>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B* pb;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}</a:t>
                      </a:r>
                      <a:endParaRPr lang="zh-CN" altLang="en-US" sz="2400" b="1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9442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AC07F02-9BB6-4232-A9C7-DC94FF5343AA}"/>
              </a:ext>
            </a:extLst>
          </p:cNvPr>
          <p:cNvSpPr/>
          <p:nvPr/>
        </p:nvSpPr>
        <p:spPr>
          <a:xfrm>
            <a:off x="818509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57B549-87A4-4C21-B87B-A64E77016C69}"/>
              </a:ext>
            </a:extLst>
          </p:cNvPr>
          <p:cNvSpPr/>
          <p:nvPr/>
        </p:nvSpPr>
        <p:spPr>
          <a:xfrm>
            <a:off x="1863292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568184-B2AA-4B5C-859F-5ED57C3EDF72}"/>
              </a:ext>
            </a:extLst>
          </p:cNvPr>
          <p:cNvSpPr/>
          <p:nvPr/>
        </p:nvSpPr>
        <p:spPr>
          <a:xfrm>
            <a:off x="4119115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080613-BBD7-4F82-9722-4C315029BCBB}"/>
              </a:ext>
            </a:extLst>
          </p:cNvPr>
          <p:cNvSpPr/>
          <p:nvPr/>
        </p:nvSpPr>
        <p:spPr>
          <a:xfrm>
            <a:off x="5163898" y="3745863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100AA3-AB22-4255-9B36-C723D682E5BE}"/>
              </a:ext>
            </a:extLst>
          </p:cNvPr>
          <p:cNvSpPr/>
          <p:nvPr/>
        </p:nvSpPr>
        <p:spPr>
          <a:xfrm>
            <a:off x="7674464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BCC2C-F6CE-4C87-AD8F-A34AE2C38B2A}"/>
              </a:ext>
            </a:extLst>
          </p:cNvPr>
          <p:cNvSpPr/>
          <p:nvPr/>
        </p:nvSpPr>
        <p:spPr>
          <a:xfrm>
            <a:off x="8703749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9D560F-0F3E-42D3-BE26-05EEF9CD9673}"/>
              </a:ext>
            </a:extLst>
          </p:cNvPr>
          <p:cNvSpPr/>
          <p:nvPr/>
        </p:nvSpPr>
        <p:spPr>
          <a:xfrm>
            <a:off x="10009891" y="2822532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F17FB7-A1AC-46AA-A6FA-EB9B80F408D0}"/>
              </a:ext>
            </a:extLst>
          </p:cNvPr>
          <p:cNvCxnSpPr/>
          <p:nvPr/>
        </p:nvCxnSpPr>
        <p:spPr>
          <a:xfrm flipV="1">
            <a:off x="9224044" y="3745863"/>
            <a:ext cx="1175319" cy="46166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FF6b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F6b0z+fS/3ZAAAAGUAAAAcAAAAdW5pdmVyc2FsL2xvY2FsX3NldHRpbmdzLnhtbLOxr8jNUShLLSrOzM+zVTLUM1BSSM1Lzk/JzEu3VQoNcdO1UFIoLknMS0nMyc9LtVXKy1dSsLfjssnJT07MCU4tKQEqLFYoyEmsTC0KSc0FMkpS/RJzgSqftq542bxC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XpvTL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Ct6b0x5SuoCZSoAAD5IAAAXAAAAdW5pdmVyc2FsL3VuaXZlcnNhbC5wbmftfHlckmnfL6ZjNfmM9dpM+UxmWcE4uUw0o7mBU5Y5qZRmhmuNEpkihamhLM5M0zKVmhhkLrRbrokK7jhbiKRUJi4oNAmSIjKBgojAAWuqeZ55zjmf9z3vOe97Pv3hB29+9/W7fsv3+i3Xdd+c3R3s/7f3//4+AAD4W8BOvxAAwMIcAFhwZpGl8Zv3bDdbGz/MUkL8twKquleNGS8skF8GfQkA1OQsmTv4nvF68dGd8BQA4IOfTX9mLPSdeADAvyfA78u9J2Jkw/LqpPBo6FE9UA8wAPIgjyw+HrHpQd7P9x/ce+aTrVl+zlf+fvOrrJuO7/8bKmDNySNBS3+oMWtde7j++5Vr1pD3JTnWfcRVayGt5RXNWo/MroKUbplnJlPA3og8pMoZ2Iw8NAyXF3iog0DRhNkeaknLnIIDcm2denzX3jDDMgrX/sWTUVWBBNkmlNSD1ywpv2AGAGRJXZV6cg/46aXwGMdwC+Nd9HVKg/HaoJcbOj80XmfJAqx/B8aaVM/S7bT+/TZ1TgQSbzVeHsh8bN5yN8L4HyCJAj6wVVNt3zbzqyuZ0w9hEgGAp2WO5sB4cAOaYDDOHdacD36q18qZv0ogag9SwZIGO9KPrvixXdVKnZzIjEpf0p2iLTnx7GzPNPPFBXQ+p3pQNqOTYGfvwvBlUWQON8ItTxej0pHjxlgUQQ1rIN4e/URuCwAIdlJCLFs0XWgIVssX6geXTDFaZShQ+nBq390jeN5wNvupveGFPZXsVjA1KmFB9S96OMlDDXuqDDtm+lmQtASb+iH6NtW0DE3UHh+upJhhu+/T1rA1UYSJFHd+jKpGjWiPFCjIPXGJEtcIy6hfXywAtKceTUC0K95LBX6IxksjYaArOvH54SrwAY+BoGW5i08QBz4ee7h4bu0Hw+G8gE0hzs3RyeG2uRIJBlysRP00HEu4U14SxXC4GpFmhTBaLzMVgfCNpz2KaShdPtNI1Tb2pK6zyabHkMW4SB5sN2T2UU5bGlZkswgF71b38QXOD8YC/y5Qt6mLq0jSLgTqeo9LIn91ZlK4+MKn5hgIRXJc+0s7VT9GLYkhY0AU8XGSGMV3SpSOIgUH0RwMdZpfD7OPL8y3loUu1tEIhWlFiVr46kQX+bSWPQYjzvZUy0B9BqFBJ6xuxsPd+XW6+7JPds2rwMM8Fpa468TY4HoWsQQk8yDHPcjAljB0YqSXaq6NRtD6IIbp1MPcW0egjS1504PTakXCzSPCY89XPpavY4X4ZBtxs7FKlLjg4gpewaK6xfuBT3SiGtf3aRWtJ9D2od1LppIKe1CtTlLQC1RrUXbasEdxwLZIdy07VYLzOhUVWzhln5KEGi4/2tyZhXOHqINIizHNlaivi85GkcV0ZEhRQApZgiQzEB7FVLiq2jBbXSpJ8eSr5XVIOB/WnB1FRniUGG1B10mm1moTWIO8sWlt59gQbxWazrWA9hUj4KXUnYfgPBTDi4PBozRhDdEI36obxOxR5Gp5ozeXGkXuwULqZBh7JJ/uVBq6um4Epe3S5csG2/gaOlWFeyC/OsiFl4HXaCep/AF/fnoVVLv6wtoB/4+tv4afMS4FXtQR29wVD7HX7LDuVUEf8C0cXJsK6clkyfYTMScYK54HxbQjW/W0Itij3B4UFQXnoV1na5n0mPhmcRtNVsNKu2R0xb18dlqmP9RGQPi6hI0hIzG98Qt6gZ0DEFKNygtN86ao+QimLGcKYY8y+iMNUlqrX6sdy6l/LC+H2uX4qPoTbeaiBNmOpdoFDhGLH8WmDSQjjf5FZYIgUGU/V8w5e7Swzp/ehZAdL9lm9AQXopwbs1+CdRlV0HMOj/jVU2tFDWSEr0vidl/Ss7VayHGrhO+38mIhp8wAB86ZHIx9JGQu6Y+ZkGzXhpCRj3uBS1HgiytEOlEbW0MfVmRop2uDmTIFLmWixlmdUmDU6SHsDIVsM+32WzeiNfBmrfeGrcCJAXThTYmigpTeR+EjnjFasjtUurG083C5txY+rq5vkQ1AMJ4UBn66tDCKZz8S1lCM8AU+kjVeoTZCU7CZc5KakrMpmdkij/weOK/EC0W9qByAGc5e6aBX7pciio9AkWw3juSYS6QgFtV6O5ashJf0NAroqOwNrBIOpoLzrTFI0kWd+kO+MXsZ6SLwjx2euvWepXw3GbK5ojVuZQGOgXLQJlGcqxnE35hFn8dvrcWd/oyj/NZwOS5RGvO9LSdLxc4iFA+BHM0U2QR+uAtH7qXlji23qPzsMC2IXFxqtUVOIM/indFaOMJXxZz72EwT366gcdK8OFlpntzvArNSIBQGG2NwyRDpu2dRrWlNCdoL3uGDuigfg2ILW2HUAQ6pXqeN0es360W0bazcVf5evFXhPPYLNd8M0E6OghvxxmtsaW0mn91huN5CXSXang7dc1j+KR1ft2IWe7EklZ9qBMrXD8nFYZbx9vCS6UGNm8ZjtH9QU/5ZnG1uwAF6gjr2/SzcgjWkkcArtRV4NbOyMJVG4HE84WSqB3Gn7UPIwaMPjHrw+dTs2s6sjl+YPqdSVjn6DTaFi9OMQbVFckzwVVWUoDPLSUr92KMYlcJEthYlc75uFNKpQ6U6pSs0BaJON8JqL6IdI5ThsjdpuW18eV002ut+WkujTHZiEDI4Y4yWkccdEb4xVxkrnrW2tHefXFNa24K3cJ9dnEYWf59ujJcQ8DLOuSl6ResdNL8eMQDp6yMjDbqmiwF+fBgPzcJN1ERf4m+yfYDvAfIuDU2KvV7ItIqCQMbZjEhyDwpep3UDY5MpSMxwFaMpW5/OA2oq47dwTao1G9HWZod2kasvKR0Bg9PZVRLwULaQaCjqSnGS8P22UBgS32CGMTAmyjyKRzg0twH0rO4QuERZGQjP1BtRTh7H2iFlXrz7ufoTtXJ6ME+uNuIrMsURAaBI0wItCyhCKABwtDffzAZsO+T+F2k01DKwI/6ocE5vBsgqv21lysrFe0zlSXv3J+ampIzMN3IE3NvcacrL/bam/AKYOA82faSNBsVqB/uC51P57v/dQTtsTR9eN/4Xc10eCoX5pComarklLb//tATk4GC7BAyMT7pz//w2090Hvo41zPbBYjLGbhWGApZdpG6I23b/zJGJlSaO7b8QZn62F+AGXB0Us/Hn79zPXmaSITDQLz7/9S1+fjvuviP8FyVU+ZcQ9RrSaXvCjEiQKfdJlRSnlwwdY9mFsjfVj3BqRi8jPn5z9ygM2JsuxKd7mFHh2fC19y7sjWOdMcENCFRK2rSTG0H8vi+zo6uIZTVxfib82ZA0m0fCF3xwKQ4KzIHMPu8KBW97ixYaRKsmKYHb2zfx2b23/u61wwTMzzYVQDns6dSUkjqHpy1Gwu23CLpfmijMfuLI/QuFia3HsLNjpbCcW573t3yOX3a0RCYaD71gt24e1pcfUAnfDhU69266vxb+kdnpZBAD1Nu/6bpxOWSdZc/Bg/MKB0Ls4s6HfGh2OgnEcH2LdhfYuSmyLO58fVGYxckHpNeGi9fvtRFfNnGEwzcu2Doa8EXa+ZdLBEwsO4t5QB5feaPzzqJFBaC/YIb4wPFfDOFe2+7b4f22kb/Yk22Sra6o9F8wE7X8iyGrQv9a4pj/q9/ex6uHw2MgDsqbb3mu18/j0K7U8xdXhS76F9oyluZiQ97y35Hrq2qNvn2eUrLV968sF1ewbYnZX9rn09PLF4BhfwJafhx9L2slErH3r2evQFT+9ewrxRV/PftI7t7vs/6kvROI3fWzNRSXcsEdYgT7Yez5Y4fJ/3DPlI1I+tx77B/kHgPx+h5he97/87eN2snmWPcf21wwE6z1/8DHe+rhNrGf1rOjhjMNe0u4+dXcPNlUXpTEdWIVxVGk1NejRBnrSePpTO2w+GbmDo9929vT3uh7puOT1zOfPXP+/wsCWyzOFGoF7Asfu8cgrbF6jQSGTiTsS+CQtvWR3vJ1VMzqjOfXSF6TDSOpk03SKlIplTA7GpGygYWzZa/Xd3vJvbEzv51Gx2ASMT5qY5QcGxsCIYNmUrBkTtQbLLm4Vlo9JwVggD8WfMK9zCk6ITSGSpDxT92VwgB+33EjB5KRkSEjmXVmeYS+Nbmx5cDOvWDBXLml5oqwbwN/SDG2DvJcCbLbHV69wUaS1EN2Bj3W0Vo2C13R2iOclFZnD+rIEen6RNZFKRt1mENm0yaqhUA2RAuObxQSqLK2I2wUG3WEE3nt4WMh/bC6NCr5zVrg7ALeCLPNXZzkwvX7QuFi7E/NC+boAVPm1t5Hm3LoLUHjymRts1A32YOQhVqi4MBOD6qxHCutTd6l+ngglsdW7FtUN9LFDSzzN87frZmbqL4By/6Cr2KDLGlccpR/YZ1k/6CbzLO2ZUNfDxkJhfPafsgdOcK6LJapJGkd4jfhvLElfusgsK81cDefJdm8uNtT5zVSEMUQO6O+LYzXua2FYbAqEocmJ1wv1h3SuQ0ks3ryUlPwznAB2DPbiXsS5+wIoQXt8rqvV6lYfRSbAOCs7PIgvteVq68NUjW3OAdkp2ILorzfQsQGm0eBMZttZWKFWwHaZgiCKqzoiw8p4eTNPbDYIs9DgluGwoG/6uhwdyjJCW0jX09h6IC6mlWYVSgm8laQnt+s9BDoZ/PSAisb9t+OJks7x/QnMJF8Ve+LverqP011KyimLyRoXwpE3qAmCTr8mm4FldUmC7BcwmAbmb+dvAEuCAbBebBubZytHWstwvcx0XkNf4qxLoH1JJtYkAavKseDDzpu/xb8VHXrbZt97XnlzD5Sb+AJis0o7nMIeCw6+ITReqUWg15Snf/vJNyTttbNVPFpspkRIasiLEVNfCOyUgrSAjXLf1TM8FFfYZx04R/kJZHiOrjLP+BUO+/ld/z6NiSznc1p0YZHs3MToAdwniABpnikc3PkWvhIamPy2Ed5aAmfEEEbplntxD4EDiDt/DGHbXPrqldMsYYfyzeTNB3T/nSOYr0kxVt3Erphp5d+Yh2H3xayfkp9wYj3t6H4TOfX/BWwv9ezoP3Qv60qeKqSP0QWtvCHyWrScODlzV8mc2gxhQ9AjVV6nIoPe7j5UbenbNhQP9KRptPUxxMH5IrQJQHEQM5IrOA0vPpDi4uIgdsb+kgjD2hDqjJc7rnS14ZbdnHP65ltltneekd4R5gnZP72/YrktqEVy7B48I7XBa3qSSisuEXRudE9VnXuzJyT7cdvEdUiEqykZebZOfdY/bkzRUXZi20/Lts0svQ/0If9T4ZlJT79WDhzn53C9UlX/LTEtSgvUqnguDLThCLCbI5hJkdB8M5xJWo4INMeL2ySadCToDPfQbc0Skoy3TYyqtmoblT1pA19m4kniSPa10017S2DYD7Te7HUbJxonb0jqCvzRXZ6y8gU5M7kx/Qv5y2jVTGY+JQjG1miy1vXUC3uADsy82GL96qX9VHnzUBmV0Q5ad7/sY+pn1boo2cfnobsDf5BPbGZqgnExh5rdZwvSjAe7HDnMi1D/fxGDpn0Wysn3LJMe04a9CoGcEgwCFzA6uIZdj7d7j33+89i/P3pW3+EayLxWlPOOqIP84qFsgyHv94kbGj7IxCKmHYVkyP9WsPqo2eqceKNYjxr+uargaMV1e+3SKPln4La585Xv590bl7gtKQ2dau8eKjh2MjeYPV8ReBKNPYQ6BjFETJFguT7b5AypPAYfyqdwFHgOHBpGK8K7cz1Vj6QTo7EGY4+XQj5/ZueHC5TWSz3fq44YSwv0pucaAI451N4CX4f54rek6LlaPSz3RuJoQexwmP4lzaQBAlaW5XdXjBjjZEd6f17u7l734nUvGLOZKtaUEhpuSIWawbkcY5SqLGuKy1VKivqpiMHNYE/aYvqYxCyWV6e4dBRrD3yelQQwT8iQfGLDSyfotZ2jSGpeNWUAtKod/vGMCeBEpWPPeEluopb0UigXqjpTk+Oma3FPbOhnpBdzr7IrLzXYmgombdfjXL9dl9gp6M5GJ4c4fEQKDSmCzhTNlLVPOkZnWYsWlrT4IJiLjeqhIrcwLlxq5h7TNzznjOysq+qmhLn42bEzhNn9TG9tOXIM6/HRNp16owrJwu34Kp4SezMT2M3IYPxrZcWw5nOidoObhqc7J/39bVoQaJcz3h2LbpEujMG9+LXJfita4iR15jyVz6t2UY6iy2cgupnRtxd8V94UDmbr8E+cDafrYMtdgL9VnBZopjz3ghf7SzDTVH3b0ls5QQbwr5Z/knvTfVSvG3uWZ1Csc+yLoD4QxY92JjU2Vha0VXkAqoIScRuNMfY6cStbZ89d+XKutI41aAifz19a7O8QfBq6h7Ihw+Bc5y6dNVm26JbVodZT9oMRF5GY/etczcNZe06tTA2OMP6EVAni55RLZtrs3oO/XB36zqhoIYouuif3Ijba3nzQMdYTKFIkriwMv4wdU2H4hzO4SoFdn4qZ08VaL5InHhYF4D94iJslo3bKy1JxWI+RPhqf9na3FbLK4/6XFPmqy9vOULLvOM2Blucy06PdxBQzB6FyEYqAgx3rO7kSVHSWysbfmDaLvU4NV7TOf2y1LC7It1vuV5OUDfDYIyvr0ZU26XIr7PD33NRfPjNc5AOi4Syw82S/W3vqdhZ4lnN1JexViKaOENyyeFWRgsG/7J1OH076DaFmO/K1qjUFoNE+8s9m/PNZGi7umqronoBQlIK1Y2NES+FBx237oXNprQFNfD7LDFYiOPDkKCf+BCIqiZnGKO5Y7TKe/fyU2nDGKrjp3liA+Ho+eWOvSOXpPOxx8YLNnjSk/iCCeuWKAh5QuAgCnylbrrsrC7sklkAn3W4ldONoeFiOOCrQU8iB8Uy+YKbTocNFw6I1mkDtBlfNnu7hFiK0uqntChqTMdIWaxhpWMIOSesasVL63qzLWrwC55ONsshxe3GAto4yTMhUH2xR6cZj5u5Ab6ah8pLa0NgIQkseGV4grZtp8vsBxqa1RnVZOZjF+7JFsMTX7qUuKJXPeOPaIcnSKujhdt35Y5yYvUYzWVxxu75Pqq7EPe3q9R+xlmlotycjXGgLsaGWazXuAJqqYSQApErR6L4Sos252vIYs36vkxexiU9c723G9a/7YpodZkOn6Vvni2YYbDVCq85/J7c+OsxeC40ZGm8Pef6GilDFz4465GtOnuSvNyCEmbxiz9EcVGxiTN99WVk6x0Fg1iZyqr01nLcA4zPS+dh6hvPQ28zkJr4ndMNCMKrMg5PJrbk/CxGr9ybEzla+mq4xFX/zLXzrEuc/ATLq5PlrAx92RuOk6AtRud6PEBClAWKGs7Qqyjrg5VnCiODj9sqw76RBryM2XzSHIPY60f52Rh0Yx3tmQ92vf6eauhdT/l5PoyPULCvEoBWASIqQGI/So1WzmTi5sCuLzum5FjTySHmOucgLuxpxh+7U2SsMSEHMwcVxgx8aeT+2j8ydq3i8S7XYpxOGuvKerOv5Qyd+82a859QFkRyjCkWpxhK4RZ7aydqQQYN1bA4KbCEj82WNLaRX3fVPEWsYToWBJ19lBM8v0tKOdNBzpOklYxgq6pfs66pFxVvWzZA2MGdfjPyutXSAX8T+d7mxD2WZybm6+/+gvpPzP1U8wpOPIjIN3PQzhcdaYecOwEX8fPCedV+hMjqmNOwYQQMZuT+BdL86Z9mSAJJVxhLE0FU3KpXw13KrWa609uUV9zBjfrAIj96nkkPD81zf2iGot3cOl+vcDUoRq9I50XqrhA7IHyBw7GzjynBoPUFFfEheVTsQuWFncAgD/Lc8oGtilUc5ac5UpDRceTrG3OUOM81nNWZEzWFlBK7P6YMsYx/TGXvpAbuB3tg10HW/t6FJijrzi8d+GpQOVbBJsR+dL4k5ZWqUTetOtRkJTsLgcEaokcDQ8B3z4rTi5SThyI/0p0EcmgEfpszx+KT7b9giB5UKWG0ANmpOxvFMO1/lL4XbjibhVCshIp6zP7gN0UyKzgpksBJl/LfK3hYx8byuPGtG+RHdpDrUyNpwsCjYNvO9VCxLxBiTC98veJs1nppfKxsFgPxq0pUzEBEm3AdGW+E2znLtL3n9B44gEvTe83Bmfj6NfJxV+ah3LO4THeojb4IzUcKG0vcNDBajmrspFNiKUmVfbcj9YLJZVsGI1wiLNfL4rQFDZJijaqbaHDBkxbvgiawT7bGlgQEbTSn4Q1fZBV1I8JCVsbz9aELB4Rw6bmo06IXhazpwT6LiDHeioNhryDiQbfq8Gsmspi38CehbItb+CJmH1NJZQe7cE7exsvWsEVIj8Wds8igEzT8D6chjnY7bNZfLCBJdmSuDmMrb3xoiV+2b/tL+JDjOFmBEDA2FmhDcjsGJ9yE2lACk0Mc9pLUTonUv+88mCvTxsN5CWwCBs6XY37Kj5uojhV53g5S8eNaN5AM3qdpTrQYJs72lc+NDSP4RXe8j/0w9xefQS+trNgw55Pl9uXZtk86mgbaWgsLqAP0IJX266sb5ArGgmsfmqGInOtXZdXUVeL95XgVH6Gr2JxBCROlbchhe1MGbxK7ItbOR7xiOKfGCMlVlUufgxw4sAVTpMuEx8XxWroTSbHcQtZjCWcYMs0CCu8wUDS52wv22L6t6z2y9y2vi6dyODSm/nJtDuLgGvA2xZauuFp2nAf3ot5jJfLDBa9cvCrS8kzHKnbp/tmtVw2/BNm/WXV90MqlW8oX7fz3r0/I9ZcKnAP7xtv/sb4GkFQfzaMcwnFl0ZmkTf8US4x1PRVn0Aqh+L6l/be9Wcqo2F2vt/ccHG682XB3AH/1X4/g1nnOte2Ewp2odAcRVUhimiKTqc4EmXJNVqILV+xdqhzqTsHlv6Xxg83cImOQ9THtlLnf2/NPFnn6nTWZtPBApOJtSyS+uAvoP+3d1/d6F68/oizA/F5Q4uv9uCTn3pNm/bfrX8tGJx/5aSnUoIRy74cx0+ko59d7NZW3rnzmBzwHnfnRuv+O/2rszbnWWtSfORmzEP+2VX/pP7DrzEKFWk70RLzJGru+OLgI0U53NFcl/HmCk+AD/Hwzbd1buoUErdxqew/VmYWPeEu1u0Cra1b9boh2SOVb6WOvzandlkmF4ANU3ts6L972iTk9yPYe7J2478T97yiuzAHR/p015ERZxP2hv6D2g5+GUmefjI2MmjYVGosa/5kvfxOi3bSsqThppNBTd9eqoeQvGF0GP9XJiYYx7nKzzizpX+jnonA3zzfr6/uP2YMCt5xToQ10zNMr+//JLvRz+WbWkJmnd9MgxP2/C/UyYTL8tMdfaLS9E1BV/Q5d78R9J+7/C3EdzfurYud+jXUiypP4bwnN8VEPhQb/PQvFTsG/JbX4x4X2TqAP2umiP1cuxspm5jggKeofOsE9bdOV6OK5R/a6PR5nAVUMb4Zylf1/xi53TZwinahOTyra+eYMODvgrTpHNIqOEPW+1j0tcN4cuYjX3LyA857rAL9W1s5m3mvxBW84np33GC3wtWtYfiZvAeC33why3eSpLKfXZ0z9m/aYvORLfu2OicvzHlrDeSfOO3H+PeKYMvz8cb/pnF3xcJt1cYZpZ9/lovPNP/Gix3VmNU82SeusGo6N3E+wPSpvVQuiHCJ3/lkGibN5CGDI1JNwW6+YHg0YdRzY+mflmp8LrTpAFjjwgch/EMUB4avf59sGfoq2TNr4Z/3tIi1FNmY/ZKFu/5NUy83SBVjJmOHTNfxdfyGMyNoSMvf7z6XEwHsJHAVzScd08D/ftcB4l8sGTaevl3Of+59njhZZL+p0eweyd+L8/ydOgG17mm4Eqh/pEtZ1lL97sPMd4R3hHeG/NyHmxG/fF7qqt/vFUM8vex0yfaafhIKqWxSdXRSdgwN01/1Tb4hsH42IBHJtm3nWRTE4OIBK47beP3XkwZaT/6eeRHkzrGXM9EreYtMg+//QUy8FNzqzJCWZk6Jaqm6CvdDYm5DUbepWkHoohXscE+XRtgqZzWiyM71A8pjbW4Z9nHpxJIc5W8707MO5SA8V0vH1cqkDi3hJOZBCMRPqJtNhAk13OnmhV/kqdHZzk49ppOkEKmXQPdHVQdk4RB93U9O6UwvLVzswe7YlG7DFzVYzMyxozOqnE5ihXlnjHRh+PLS0DLELTdTyYW0vLqBbJhWuhBfnQGoh0XA3hzB1ozqyu7fRWD4mqnUSiLoxkjzNpFT0uUrF6TyeVq9mEjm0NM01Zl/t6nWUY3Y3pk1v/VUKus+NR45zZvzH+2GGLR8ADpxTjEoQLbcv986f8aapacH1so9E6ZkD6KPUZquGqqBdJgVWXAzoLRTOjfYs3lePG6tqnswYRjj+GwYLLHlBZrSIpyQYn6odk9p8QCNXqKIzWvctiv9pmLDiBY/RNv3AAcQXI+ldGSj46hUFB5Bwr2F05N15oRKlYvohA9YJiWUOIxrHYcsRwtNW2dnmgP7rLcuOCvHqS9VL6DebZK1HCp3Z8hmwcMoj3Xa33ZPUPcMlcQhFfgCccAgTVtnD8aNduSMufkpYQMbb0aAuLupMaE138zNHACbD42DwC5IwLLi0PYFZuw9YN604cZi6nC1qIq4wSAiTks6t1zykmzATqSK3uh6jQG4MljLskhljxGb7adws65jRdfkwy33VC+m35wWpZMubmmSs3Zar7uKLZh+yM4Ek3clJJ4jtUa0onTY3jHhcROXkAUv5zaqCewz2CWAvqvhwzunAOopcIZkblKsqWB01fRd7sEXZvMRbvsQBRHNn+o+FUf6pwz4sM0BSUNuumNaP+q+Pq9RlKDqw+oWLVL7wE3OXO0EPyhCtLcpB5uZItkVdq/ZBbzkhvdJqf/D5lAyPa9l0Qo8KXgm9kkSdXtn4PHVVk+D5jMv1DEjM9+NNmb1u4deaJmPqu8LuVH0M6M/GxeM4RNCBu03WGb1ukfnVS/YyDC35ZiueAA/10gQYMI9j8RnnQzNG+HRz5jpO1hHDNastUanDRvXLd0enVw+OVpge6PmkD+qXOgxoT0vSWI+GlWmvhqNqwzRym3LtU+8/mAHtdZDE4uVmmqq06ehjVfsg48IVn+mMTYtYVg54ZOjKiuGh7WtzVHh9FE/VW6HryqpndWyvHnk4LXgOfhpnr+1n97Wp6uefh36++OhbMtzu3P5D1rw6p1j2xJY5NZFTpr1mFAERqxsP52h/243eb3vvwTWOy3UjgFN32uae1cMNiEjgZZk14wtOwN/D16lTgL/K0knC7YW/I2nFwl2dV/b112HWQPk3G4VA7RhooCBLzXcCiVofxYkuSztGFN4sxY5LZvYz7QuD25TF8iEcnXmFS9QrxU3relON/trR7Um+2eRdJp0M4zulTOAflhvla9BXzRKBV8JSY6eMHnXK+ebcnHVIZ9aSzl/KgmjdtLkzaT1tq+99PmhPAalTIafsUQohGbFAQBYPz6RhDQstIvc85EmJ6ahnJRxlCup6sTAzFbsq024AuXHlBx7k+q3PrpdJ4uIBmaoBJBrSAwuGhVOtTogu+gdTxIp64sy8MEUb+khxAWViZPTqeUHJ2Be/roCdyzsyvC2s72+AKOIKDdpCeernEMi1AbLki4NMp+qfIVPXrFsnUwOYwa7VfYOQMpjHoVg4mcpBrOvFPyqn27JrRG4qSn3cA1mHZii7qDoeO8ksmpSzOggp2JhwFd/JLiX28xUarVkn4GlnGJd1mCRbb36wPlgkNce/fOgiKjod3aiHg9cgwYLHrokSPvereQeTh+jkVT9HaDaFRLsDjraKm5/1MrWnPTeithb1fYncUM3eoWVLm53Q1bfI1YhB0Fa+n9a7THsjHLX58WNYh7KpjllB7GoKJEtSEx4z03Ztyq3TxjknVn9nfWxCaL3bEhBelQG5fRDFtmiIKPXYyPmm1rg2mJOPI8jSaejGefvk8UrU6iD9j970pSaINbTpxbH6W3PuBu88ty8v5AN0iEqr57FIxDMBpGsA+CKASb2lsvQ3VGXSgxSzt2PVu3vxj40mSmDLEinFYZZ14kv0oOT0mOZ6cDw8o06bLmvz2rH64148zZikohrHNf0CGbe92W0AVXlklyXPih5WOG8bAtoZhZ2uDTHh/ZBmU9PnDxorj030vVcmtQRUVXNmhOZ5Yr+61khqT5jt0tiZn1YEu6JtRPGorXyBsxykrzyxv23SY28q1Qi8HbN1fFyg7VIZIUnqKv+5oQy8JufCOARuTI9VUdO4JDbUqVdx29CPo/HWh/cNl9MTeI/J4a/M8anGf6rfYc3LaceFWuVXioxPSY8Pk+ZazC6KdfFfkAb2V/WoQm9RAQyYTV3fZhQNF0bNqKDbBmAiU5Ia8difxyrABwrEJ9s+XBNgCPhOYAyxe4ZBiflmG/U6oUEn+mbh6i143ykMnBzGB1SH+9hHlt2vo4hlObS6vdLt86g49MYWo7ttvyvjGGUzB/SFT8t12OJLKpZ8ML4+SEQKzFPe7dan7mz2Jg3GGKqIG5cpNvOBN6pPV92dJBlD4M68kWSGF0NZAb7KLK7BhZYbMnzJas7fEe0GxqtocSlwSnmgVTvZDBMY9Grq3G/2+t+cBcoSddHceLV+fMzzK7OV5SU5zpwvp5xk9qSbES8X1ZX6OnHvKwhvE9lz58xr5+ra4dTVLyEk0ArUZMMo1f8xEXw16EShGxyF7q87+0LxRST4ykN6eqdy9hZ++wHNCjX3RhPMGJjXBTTbyWzuelDrtLeL5YzyqdjvgmaZlId1WjWNk+XtVqaNvwA+8JupYGGbXlenBs8ofX04p6Fzv/Wk0pLpd1XvtZRlQOhfTlfk7Hauz7kkRta/jE2fJ8Kr+gwVe01+tk0wHF2PX5tL9WBGQV96mLU6s2Ie6/Vnn5ueTPNM0jAXrwJfk0EPHn0ubavdqw4w4nF9AuMGEQn1gNk+1AOO82S7csWFbuFhlqKal55dgpUYTKfwnAVX81Jrg+pdn4b1KmsM5zQ6qNsl776IslP1d6uaw1GhCX87sYtZUYx+BbYPHgmRGtYGCR+6v3d23sV8k4oKoW7bhkSbR2VWh+1fwAYtPNjS3InEu6gVMhsz9jXqIp9dqUQTzvP0l7V9xRyjdy8EAbWNREysXzCyMK2Zgo6P3m6by/JLJRrbek/35KEtuhkidAD6i6tB4Uqdm441TLOhuh7osS6cgkT11nkuQnIA4T6x3TcyIDuEy6lhi0QePGCLplG1EPkqqJqnNguOaOAU/5c+n/7el3pkeLzJLEsqa5SUeM1a/74deC2RpGhRcTyxXY9iS9goF3T1AGbWSZdWsIrB4ftp9vfq5oPpMWd5Di56DYWRPl3bMnzqVgVJu76Ugo6o14mmk5orhpkrnHdc8f5IcfnOZM4yhC+IuPIz4rqr1Of+hEaiQU0kflpK4RDV6US1KJ0gSe9kA5XlwPahsoy2Iv9p3HmrU6ifim96dKVUJAibj7CVlYOw0PmgEmTZZ8Xrpf2RtIr8JwsRZdPzMGDOURW9TF1k+PAKU92jHQ9nRghWnD7xc2eW+9bUzAymKpGZNpt8APoI1lxb5D1KIxTjnEYohDFKDGN137YvNOJ9vUqxtzE5kU414K1lFTc/O2zfEzE/7+in89jzeELzTbjLq5zP4lyCqlbMNETuG7Y2FXxaUz0ssD4dYnnc9EZUJFCzJ2h1XKPAde4n13zpJuYRBaeyTMLB7uWyYgTfwNg8ImoNW4M7Of4wJz/MxLzx/ZdwOrZvWe5eabgxzSWxTG8Ftln2l41Dnofxk8L06qw45uqHRjh0ZuHLgMw/7NXycmjV1j/qDXfAPTtTYe86pTavKnw5utedqelSQLZYI3xLZ6/4thU2zxvBLtamQVDGdmWUlbhKjnnpL3amGnVNWQVo54m8RnoTv3EuSyYaLX9uNXHuhUJFpYCvkgwO92bNvyVqGUTt4C+bjJ5ULrRQxlqpbAKrcv7QU6QN7E1RgO0UxY6mOvGR7ARq03fjdFOVOAqOHTF2EA128sPR328TbNAqKEyc5wt4sMqfIA4niEVcwxyXcxaYoj1NnDndF4Rr7EXP3UfncynKhvGcewhhY7axSDTV3WW4iMaM6HsfarJxqc2Z8NLBtI0Kr6pkdU13tGVUH2/soaWYQZAygk3BMJ+k/4rX5dbblkVlq69UPbO/O6H0FhZgjJp+FD1d+Dd03bbRlEj9yV/CWgZSJsFPPSEd3SksvJYvhOj4ZvKMvuZONlH5mzVx5nhxRSGqDG/syYZcsNsOnPu+/ZqysfIjh8ag8BeHuI2crIay9LqqnzbJ8xAYKtM+N8dfIqEtmjEljp4cGLLAwbQD92vqlXK7Zy3KxlahXrmlzKr/nDGMTUwZ3LlEj34OAr4PZWr9akP/qg9Ez7JhhBAXUzdIB/m0F8YQNGLMWhPJZ8xMMNVD1ddFLTL9WA0sI8u9eM4wc3z+p2tiRw3sBNvcOblBj240CXFUhxAIFRG2uaa3Nky/oBPSuGz+6/gSqkbPxWAUBsApYG9oagOUa+IQsD3Yr2rrgW//B1BLAwQUAAIACAArem9MFQUy+E0AAABqAAAAGwAAAHVuaXZlcnNhbC91bml2ZXJzYWwucG5nLnhtbLOxr8jNUShLLSrOzM+zVTLUM1Cyt+PlsikoSi3LTC1XqACKAQUhQEmh0lbJxAjBLc9MKcmwVTI3MkWIZaRmpmeU2CqZmpjABfWBRgIAUEsBAgAAFAACAAgAUXpvTD08L9HBAAAA5QEAABoAAAAAAAAAAQAAAAAAAAAAAHVuaXZlcnNhbC9pMThuX3ByZXNldHMueG1sUEsBAgAAFAACAAgAUXpvTP59L/dkAAAAZQAAABwAAAAAAAAAAQAAAAAA+QAAAHVuaXZlcnNhbC9sb2NhbF9zZXR0aW5ncy54bWxQSwECAAAUAAIACABElFdHI7RO+/sCAACwCAAAFAAAAAAAAAABAAAAAACXAQAAdW5pdmVyc2FsL3BsYXllci54bWxQSwECAAAUAAIACABRem9Mt34rbWQBAADvAgAAKQAAAAAAAAABAAAAAADEBAAAdW5pdmVyc2FsL3NraW5fY3VzdG9taXphdGlvbl9zZXR0aW5ncy54bWxQSwECAAAUAAIACAArem9MeUrqAmUqAAA+SAAAFwAAAAAAAAAAAAAAAABvBgAAdW5pdmVyc2FsL3VuaXZlcnNhbC5wbmdQSwECAAAUAAIACAArem9MFQUy+E0AAABqAAAAGwAAAAAAAAABAAAAAAAJMQAAdW5pdmVyc2FsL3VuaXZlcnNhbC5wbmcueG1sUEsFBgAAAAAGAAYAuQEAAI8xAAAAAA=="/>
  <p:tag name="ISPRING_PRESENTATION_TITLE" val="演示文稿1"/>
  <p:tag name="ISPRING_ULTRA_SCORM_COURSE_ID" val="4C932017-8D67-43A0-9751-2BEC31E52CC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hnbwxet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546</Words>
  <Application>Microsoft Office PowerPoint</Application>
  <PresentationFormat>宽屏</PresentationFormat>
  <Paragraphs>140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宋体</vt:lpstr>
      <vt:lpstr>微软雅黑</vt:lpstr>
      <vt:lpstr>Agency FB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    Thinking Method</vt:lpstr>
      <vt:lpstr>    Design Principles</vt:lpstr>
      <vt:lpstr>    Refactoring Techniques</vt:lpstr>
      <vt:lpstr>    Design Pattern</vt:lpstr>
      <vt:lpstr>    User Case: Strategy + Factory </vt:lpstr>
      <vt:lpstr>    User Case: Observer</vt:lpstr>
      <vt:lpstr>    Object model</vt:lpstr>
      <vt:lpstr>    Use With Caution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Magic Fairy</cp:lastModifiedBy>
  <cp:revision>90</cp:revision>
  <dcterms:created xsi:type="dcterms:W3CDTF">2018-03-15T15:36:21Z</dcterms:created>
  <dcterms:modified xsi:type="dcterms:W3CDTF">2020-11-01T16:08:30Z</dcterms:modified>
  <cp:contentStatus>https:/shop410307923.taobao.com;</cp:contentStatus>
</cp:coreProperties>
</file>